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5875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2610" y="2745343"/>
            <a:ext cx="4869180" cy="273891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4037" y="2083356"/>
            <a:ext cx="7415927" cy="14027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23"/>
              </a:lnSpc>
              <a:buNone/>
            </a:pPr>
            <a:r>
              <a:rPr lang="en-US" sz="4418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Data Analysis of an Ecommerce Website</a:t>
            </a:r>
            <a:endParaRPr lang="en-US" sz="4418" dirty="0"/>
          </a:p>
        </p:txBody>
      </p:sp>
      <p:sp>
        <p:nvSpPr>
          <p:cNvPr id="7" name="Text 2"/>
          <p:cNvSpPr/>
          <p:nvPr/>
        </p:nvSpPr>
        <p:spPr>
          <a:xfrm>
            <a:off x="864037" y="3856434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This presentation explores the data analysis of an ecommerce website, with a focus on reducing order cancellations. The insights and solutions provided aim to optimize the website's performance and enhance the customer experience.</a:t>
            </a:r>
            <a:endParaRPr lang="en-US" sz="1944" dirty="0"/>
          </a:p>
        </p:txBody>
      </p:sp>
      <p:sp>
        <p:nvSpPr>
          <p:cNvPr id="8" name="Shape 3"/>
          <p:cNvSpPr/>
          <p:nvPr/>
        </p:nvSpPr>
        <p:spPr>
          <a:xfrm>
            <a:off x="864037" y="5732740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10" name="Text 4"/>
          <p:cNvSpPr/>
          <p:nvPr/>
        </p:nvSpPr>
        <p:spPr>
          <a:xfrm>
            <a:off x="1382316" y="5714286"/>
            <a:ext cx="2241233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402"/>
              </a:lnSpc>
              <a:buFontTx/>
              <a:buChar char="-"/>
            </a:pPr>
            <a:r>
              <a:rPr lang="en-US" sz="2430" b="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Parth Sharma</a:t>
            </a:r>
          </a:p>
          <a:p>
            <a:pPr algn="l">
              <a:lnSpc>
                <a:spcPts val="3402"/>
              </a:lnSpc>
            </a:pPr>
            <a:r>
              <a:rPr lang="en-US" sz="2430" b="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    </a:t>
            </a:r>
            <a:r>
              <a:rPr lang="en-US" sz="2430" b="1" dirty="0" err="1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B.Tech</a:t>
            </a:r>
            <a:r>
              <a:rPr lang="en-US" sz="2430" b="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3</a:t>
            </a:r>
            <a:r>
              <a:rPr lang="en-US" sz="2430" b="1" baseline="3000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rd</a:t>
            </a:r>
            <a:r>
              <a:rPr lang="en-US" sz="2430" b="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year</a:t>
            </a:r>
          </a:p>
          <a:p>
            <a:pPr algn="l">
              <a:lnSpc>
                <a:spcPts val="3402"/>
              </a:lnSpc>
            </a:pPr>
            <a:r>
              <a:rPr lang="en-US" sz="2430" b="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    AIML</a:t>
            </a:r>
          </a:p>
          <a:p>
            <a:pPr marL="0" indent="0" algn="l">
              <a:lnSpc>
                <a:spcPts val="3402"/>
              </a:lnSpc>
              <a:buNone/>
            </a:pPr>
            <a:endParaRPr lang="en-US" sz="243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1770" y="2722959"/>
            <a:ext cx="4970859" cy="278368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21757" y="897731"/>
            <a:ext cx="5833110" cy="5857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13"/>
              </a:lnSpc>
              <a:buNone/>
            </a:pPr>
            <a:r>
              <a:rPr lang="en-US" sz="3690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Insight 1: Cancellation Trends</a:t>
            </a:r>
            <a:endParaRPr lang="en-US" sz="3690" dirty="0"/>
          </a:p>
        </p:txBody>
      </p:sp>
      <p:sp>
        <p:nvSpPr>
          <p:cNvPr id="7" name="Shape 2"/>
          <p:cNvSpPr/>
          <p:nvPr/>
        </p:nvSpPr>
        <p:spPr>
          <a:xfrm>
            <a:off x="1010483" y="1792843"/>
            <a:ext cx="41196" cy="5538907"/>
          </a:xfrm>
          <a:prstGeom prst="roundRect">
            <a:avLst>
              <a:gd name="adj" fmla="val 225259"/>
            </a:avLst>
          </a:prstGeom>
          <a:solidFill>
            <a:srgbClr val="194A99"/>
          </a:solidFill>
          <a:ln/>
        </p:spPr>
      </p:sp>
      <p:sp>
        <p:nvSpPr>
          <p:cNvPr id="8" name="Shape 3"/>
          <p:cNvSpPr/>
          <p:nvPr/>
        </p:nvSpPr>
        <p:spPr>
          <a:xfrm>
            <a:off x="1263075" y="2236113"/>
            <a:ext cx="721757" cy="41196"/>
          </a:xfrm>
          <a:prstGeom prst="roundRect">
            <a:avLst>
              <a:gd name="adj" fmla="val 225259"/>
            </a:avLst>
          </a:prstGeom>
          <a:solidFill>
            <a:srgbClr val="194A99"/>
          </a:solidFill>
          <a:ln/>
        </p:spPr>
      </p:sp>
      <p:sp>
        <p:nvSpPr>
          <p:cNvPr id="9" name="Shape 4"/>
          <p:cNvSpPr/>
          <p:nvPr/>
        </p:nvSpPr>
        <p:spPr>
          <a:xfrm>
            <a:off x="799088" y="2024777"/>
            <a:ext cx="463987" cy="463987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954226" y="2116098"/>
            <a:ext cx="153591" cy="2812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14"/>
              </a:lnSpc>
              <a:buNone/>
            </a:pPr>
            <a:r>
              <a:rPr lang="en-US" sz="221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214" dirty="0"/>
          </a:p>
        </p:txBody>
      </p:sp>
      <p:sp>
        <p:nvSpPr>
          <p:cNvPr id="11" name="Text 6"/>
          <p:cNvSpPr/>
          <p:nvPr/>
        </p:nvSpPr>
        <p:spPr>
          <a:xfrm>
            <a:off x="2165271" y="1999059"/>
            <a:ext cx="2452211" cy="2928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06"/>
              </a:lnSpc>
              <a:buNone/>
            </a:pPr>
            <a:r>
              <a:rPr lang="en-US" sz="1845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Order Cancellation Rates</a:t>
            </a:r>
            <a:endParaRPr lang="en-US" sz="1845" dirty="0"/>
          </a:p>
        </p:txBody>
      </p:sp>
      <p:sp>
        <p:nvSpPr>
          <p:cNvPr id="12" name="Text 7"/>
          <p:cNvSpPr/>
          <p:nvPr/>
        </p:nvSpPr>
        <p:spPr>
          <a:xfrm>
            <a:off x="2165271" y="2415659"/>
            <a:ext cx="6256973" cy="9897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98"/>
              </a:lnSpc>
              <a:buNone/>
            </a:pPr>
            <a:r>
              <a:rPr lang="en-US" sz="162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The data reveals that order cancellation rates vary across different states and union territories. Understanding these regional differences is crucial for targeted solutions.</a:t>
            </a:r>
            <a:endParaRPr lang="en-US" sz="1624" dirty="0"/>
          </a:p>
        </p:txBody>
      </p:sp>
      <p:sp>
        <p:nvSpPr>
          <p:cNvPr id="13" name="Shape 8"/>
          <p:cNvSpPr/>
          <p:nvPr/>
        </p:nvSpPr>
        <p:spPr>
          <a:xfrm>
            <a:off x="1263075" y="4261128"/>
            <a:ext cx="721757" cy="41196"/>
          </a:xfrm>
          <a:prstGeom prst="roundRect">
            <a:avLst>
              <a:gd name="adj" fmla="val 225259"/>
            </a:avLst>
          </a:prstGeom>
          <a:solidFill>
            <a:srgbClr val="194A99"/>
          </a:solidFill>
          <a:ln/>
        </p:spPr>
      </p:sp>
      <p:sp>
        <p:nvSpPr>
          <p:cNvPr id="14" name="Shape 9"/>
          <p:cNvSpPr/>
          <p:nvPr/>
        </p:nvSpPr>
        <p:spPr>
          <a:xfrm>
            <a:off x="799088" y="4049792"/>
            <a:ext cx="463987" cy="463987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5" name="Text 10"/>
          <p:cNvSpPr/>
          <p:nvPr/>
        </p:nvSpPr>
        <p:spPr>
          <a:xfrm>
            <a:off x="954226" y="4141113"/>
            <a:ext cx="153591" cy="2812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14"/>
              </a:lnSpc>
              <a:buNone/>
            </a:pPr>
            <a:r>
              <a:rPr lang="en-US" sz="221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214" dirty="0"/>
          </a:p>
        </p:txBody>
      </p:sp>
      <p:sp>
        <p:nvSpPr>
          <p:cNvPr id="16" name="Text 11"/>
          <p:cNvSpPr/>
          <p:nvPr/>
        </p:nvSpPr>
        <p:spPr>
          <a:xfrm>
            <a:off x="2165271" y="4024074"/>
            <a:ext cx="2343269" cy="2928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06"/>
              </a:lnSpc>
              <a:buNone/>
            </a:pPr>
            <a:r>
              <a:rPr lang="en-US" sz="1845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Top Cancellation States</a:t>
            </a:r>
            <a:endParaRPr lang="en-US" sz="1845" dirty="0"/>
          </a:p>
        </p:txBody>
      </p:sp>
      <p:sp>
        <p:nvSpPr>
          <p:cNvPr id="17" name="Text 12"/>
          <p:cNvSpPr/>
          <p:nvPr/>
        </p:nvSpPr>
        <p:spPr>
          <a:xfrm>
            <a:off x="2165271" y="4440674"/>
            <a:ext cx="6256973" cy="6598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98"/>
              </a:lnSpc>
              <a:buNone/>
            </a:pPr>
            <a:r>
              <a:rPr lang="en-US" sz="162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Tamil Nadu stands out as the 7th largest population and the 3rd most cancellation-prone state, indicating a need for focused attention.</a:t>
            </a:r>
            <a:endParaRPr lang="en-US" sz="1624" dirty="0"/>
          </a:p>
        </p:txBody>
      </p:sp>
      <p:sp>
        <p:nvSpPr>
          <p:cNvPr id="18" name="Shape 13"/>
          <p:cNvSpPr/>
          <p:nvPr/>
        </p:nvSpPr>
        <p:spPr>
          <a:xfrm>
            <a:off x="1263075" y="5956221"/>
            <a:ext cx="721757" cy="41196"/>
          </a:xfrm>
          <a:prstGeom prst="roundRect">
            <a:avLst>
              <a:gd name="adj" fmla="val 225259"/>
            </a:avLst>
          </a:prstGeom>
          <a:solidFill>
            <a:srgbClr val="194A99"/>
          </a:solidFill>
          <a:ln/>
        </p:spPr>
      </p:sp>
      <p:sp>
        <p:nvSpPr>
          <p:cNvPr id="19" name="Shape 14"/>
          <p:cNvSpPr/>
          <p:nvPr/>
        </p:nvSpPr>
        <p:spPr>
          <a:xfrm>
            <a:off x="799088" y="5744885"/>
            <a:ext cx="463987" cy="463987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954226" y="5836206"/>
            <a:ext cx="153591" cy="2812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14"/>
              </a:lnSpc>
              <a:buNone/>
            </a:pPr>
            <a:r>
              <a:rPr lang="en-US" sz="221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214" dirty="0"/>
          </a:p>
        </p:txBody>
      </p:sp>
      <p:sp>
        <p:nvSpPr>
          <p:cNvPr id="21" name="Text 16"/>
          <p:cNvSpPr/>
          <p:nvPr/>
        </p:nvSpPr>
        <p:spPr>
          <a:xfrm>
            <a:off x="2165271" y="5719167"/>
            <a:ext cx="2371368" cy="2928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06"/>
              </a:lnSpc>
              <a:buNone/>
            </a:pPr>
            <a:r>
              <a:rPr lang="en-US" sz="1845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Cancellation Breakdown</a:t>
            </a:r>
            <a:endParaRPr lang="en-US" sz="1845" dirty="0"/>
          </a:p>
        </p:txBody>
      </p:sp>
      <p:sp>
        <p:nvSpPr>
          <p:cNvPr id="22" name="Text 17"/>
          <p:cNvSpPr/>
          <p:nvPr/>
        </p:nvSpPr>
        <p:spPr>
          <a:xfrm>
            <a:off x="2165271" y="6135767"/>
            <a:ext cx="6256973" cy="9897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98"/>
              </a:lnSpc>
              <a:buNone/>
            </a:pPr>
            <a:r>
              <a:rPr lang="en-US" sz="162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Further analysis shows that 70% of cancellations are from cash-on-delivery (COD) orders, suggesting opportunities to address this specific payment method.</a:t>
            </a:r>
            <a:endParaRPr lang="en-US" sz="162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85029" y="3820478"/>
            <a:ext cx="7075170" cy="701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23"/>
              </a:lnSpc>
              <a:buNone/>
            </a:pPr>
            <a:r>
              <a:rPr lang="en-US" sz="4418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Insight 2: Cancellation Drivers</a:t>
            </a:r>
            <a:endParaRPr lang="en-US" sz="4418" dirty="0"/>
          </a:p>
        </p:txBody>
      </p:sp>
      <p:sp>
        <p:nvSpPr>
          <p:cNvPr id="6" name="Shape 2"/>
          <p:cNvSpPr/>
          <p:nvPr/>
        </p:nvSpPr>
        <p:spPr>
          <a:xfrm>
            <a:off x="1185029" y="4892159"/>
            <a:ext cx="6006703" cy="2603063"/>
          </a:xfrm>
          <a:prstGeom prst="roundRect">
            <a:avLst>
              <a:gd name="adj" fmla="val 4268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447086" y="5154216"/>
            <a:ext cx="3059430" cy="35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61"/>
              </a:lnSpc>
              <a:buNone/>
            </a:pPr>
            <a:r>
              <a:rPr lang="en-US" sz="2209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Premanifest Cancellations</a:t>
            </a:r>
            <a:endParaRPr lang="en-US" sz="2209" dirty="0"/>
          </a:p>
        </p:txBody>
      </p:sp>
      <p:sp>
        <p:nvSpPr>
          <p:cNvPr id="8" name="Text 4"/>
          <p:cNvSpPr/>
          <p:nvPr/>
        </p:nvSpPr>
        <p:spPr>
          <a:xfrm>
            <a:off x="1447086" y="5652968"/>
            <a:ext cx="5482590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The data indicates that approximately 80% of cancellations in Tamil Nadu occur before the order is manifested, highlighting the need to address this specific issue.</a:t>
            </a:r>
            <a:endParaRPr lang="en-US" sz="1944" dirty="0"/>
          </a:p>
        </p:txBody>
      </p:sp>
      <p:sp>
        <p:nvSpPr>
          <p:cNvPr id="9" name="Shape 5"/>
          <p:cNvSpPr/>
          <p:nvPr/>
        </p:nvSpPr>
        <p:spPr>
          <a:xfrm>
            <a:off x="7438549" y="4892159"/>
            <a:ext cx="6006703" cy="2603063"/>
          </a:xfrm>
          <a:prstGeom prst="roundRect">
            <a:avLst>
              <a:gd name="adj" fmla="val 4268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7700605" y="5154216"/>
            <a:ext cx="2805470" cy="35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61"/>
              </a:lnSpc>
              <a:buNone/>
            </a:pPr>
            <a:r>
              <a:rPr lang="en-US" sz="2209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Cancellation Reasons</a:t>
            </a:r>
            <a:endParaRPr lang="en-US" sz="2209" dirty="0"/>
          </a:p>
        </p:txBody>
      </p:sp>
      <p:sp>
        <p:nvSpPr>
          <p:cNvPr id="11" name="Text 7"/>
          <p:cNvSpPr/>
          <p:nvPr/>
        </p:nvSpPr>
        <p:spPr>
          <a:xfrm>
            <a:off x="7700605" y="5652968"/>
            <a:ext cx="5482590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Understanding the underlying reasons for cancellations, such as product availability, delivery timelines, or customer preferences, can help develop targeted solutions.</a:t>
            </a:r>
            <a:endParaRPr lang="en-US" sz="194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185029" y="1663065"/>
            <a:ext cx="11116151" cy="701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23"/>
              </a:lnSpc>
              <a:buNone/>
            </a:pPr>
            <a:r>
              <a:rPr lang="en-US" sz="4418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Solution 1: Reducing Premanifest Cancellations</a:t>
            </a:r>
            <a:endParaRPr lang="en-US" sz="4418" dirty="0"/>
          </a:p>
        </p:txBody>
      </p:sp>
      <p:sp>
        <p:nvSpPr>
          <p:cNvPr id="5" name="Text 2"/>
          <p:cNvSpPr/>
          <p:nvPr/>
        </p:nvSpPr>
        <p:spPr>
          <a:xfrm>
            <a:off x="1185029" y="2981563"/>
            <a:ext cx="2805470" cy="35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61"/>
              </a:lnSpc>
              <a:buNone/>
            </a:pPr>
            <a:r>
              <a:rPr lang="en-US" sz="2209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Targeted Interventions</a:t>
            </a:r>
            <a:endParaRPr lang="en-US" sz="2209" dirty="0"/>
          </a:p>
        </p:txBody>
      </p:sp>
      <p:sp>
        <p:nvSpPr>
          <p:cNvPr id="6" name="Text 3"/>
          <p:cNvSpPr/>
          <p:nvPr/>
        </p:nvSpPr>
        <p:spPr>
          <a:xfrm>
            <a:off x="1185029" y="3579019"/>
            <a:ext cx="3684746" cy="27653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Implement strategies to address the high premanifest cancellation rate in Tamil Nadu, such as improving product availability, enhancing delivery timelines, and optimizing the customer experience.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479613" y="2981563"/>
            <a:ext cx="2805470" cy="35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61"/>
              </a:lnSpc>
              <a:buNone/>
            </a:pPr>
            <a:r>
              <a:rPr lang="en-US" sz="2209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Personalized Outreach</a:t>
            </a:r>
            <a:endParaRPr lang="en-US" sz="2209" dirty="0"/>
          </a:p>
        </p:txBody>
      </p:sp>
      <p:sp>
        <p:nvSpPr>
          <p:cNvPr id="8" name="Text 5"/>
          <p:cNvSpPr/>
          <p:nvPr/>
        </p:nvSpPr>
        <p:spPr>
          <a:xfrm>
            <a:off x="5479613" y="3579019"/>
            <a:ext cx="3684746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Utilize customer data and analytics to identify high-risk cancellation segments and proactively engage with them through personalized communication and offers.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774198" y="2981563"/>
            <a:ext cx="2805470" cy="35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61"/>
              </a:lnSpc>
              <a:buNone/>
            </a:pPr>
            <a:r>
              <a:rPr lang="en-US" sz="2209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Streamlined Processes</a:t>
            </a:r>
            <a:endParaRPr lang="en-US" sz="2209" dirty="0"/>
          </a:p>
        </p:txBody>
      </p:sp>
      <p:sp>
        <p:nvSpPr>
          <p:cNvPr id="10" name="Text 7"/>
          <p:cNvSpPr/>
          <p:nvPr/>
        </p:nvSpPr>
        <p:spPr>
          <a:xfrm>
            <a:off x="9774198" y="3579019"/>
            <a:ext cx="3684746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Review and optimize the order fulfillment process to minimize delays and ensure a seamless customer journey, reducing the likelihood of premanifest cancellations.</a:t>
            </a:r>
            <a:endParaRPr lang="en-US" sz="194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300263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50764" y="3663196"/>
            <a:ext cx="9099947" cy="682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73"/>
              </a:lnSpc>
              <a:buNone/>
            </a:pPr>
            <a:r>
              <a:rPr lang="en-US" sz="4299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Solution 2: Incentivizing Prepaid Orders</a:t>
            </a:r>
            <a:endParaRPr lang="en-US" sz="4299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0764" y="4705826"/>
            <a:ext cx="600432" cy="60043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350764" y="5546408"/>
            <a:ext cx="2729627" cy="3412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87"/>
              </a:lnSpc>
              <a:buNone/>
            </a:pPr>
            <a:r>
              <a:rPr lang="en-US" sz="2149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Discount Coupons</a:t>
            </a:r>
            <a:endParaRPr lang="en-US" sz="2149" dirty="0"/>
          </a:p>
        </p:txBody>
      </p:sp>
      <p:sp>
        <p:nvSpPr>
          <p:cNvPr id="8" name="Text 3"/>
          <p:cNvSpPr/>
          <p:nvPr/>
        </p:nvSpPr>
        <p:spPr>
          <a:xfrm>
            <a:off x="1350764" y="6031706"/>
            <a:ext cx="5784294" cy="11530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26"/>
              </a:lnSpc>
              <a:buNone/>
            </a:pPr>
            <a:r>
              <a:rPr lang="en-US" sz="189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Offer 20% discount coupons on prepaid order options to incentivize customers and reduce the reliance on cash-on-delivery, which accounts for 7% of cancellations.</a:t>
            </a:r>
            <a:endParaRPr lang="en-US" sz="1891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5342" y="4705826"/>
            <a:ext cx="600432" cy="60043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495342" y="5546408"/>
            <a:ext cx="2729627" cy="3412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87"/>
              </a:lnSpc>
              <a:buNone/>
            </a:pPr>
            <a:r>
              <a:rPr lang="en-US" sz="2149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Additional Offers</a:t>
            </a:r>
            <a:endParaRPr lang="en-US" sz="2149" dirty="0"/>
          </a:p>
        </p:txBody>
      </p:sp>
      <p:sp>
        <p:nvSpPr>
          <p:cNvPr id="11" name="Text 5"/>
          <p:cNvSpPr/>
          <p:nvPr/>
        </p:nvSpPr>
        <p:spPr>
          <a:xfrm>
            <a:off x="7495342" y="6031706"/>
            <a:ext cx="5784294" cy="15373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26"/>
              </a:lnSpc>
              <a:buNone/>
            </a:pPr>
            <a:r>
              <a:rPr lang="en-US" sz="189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Introduce other promotional offers and discounts on popular items to further encourage customers to choose prepaid options, improving overall order fulfillment and reducing cancellations.</a:t>
            </a:r>
            <a:endParaRPr lang="en-US" sz="189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1057" y="2876669"/>
            <a:ext cx="4952286" cy="247614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47712" y="1233964"/>
            <a:ext cx="7336512" cy="6068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79"/>
              </a:lnSpc>
              <a:buNone/>
            </a:pPr>
            <a:r>
              <a:rPr lang="en-US" sz="3823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Enhancing the Customer Experience</a:t>
            </a:r>
            <a:endParaRPr lang="en-US" sz="3823" dirty="0"/>
          </a:p>
        </p:txBody>
      </p:sp>
      <p:sp>
        <p:nvSpPr>
          <p:cNvPr id="7" name="Shape 2"/>
          <p:cNvSpPr/>
          <p:nvPr/>
        </p:nvSpPr>
        <p:spPr>
          <a:xfrm>
            <a:off x="747712" y="2401491"/>
            <a:ext cx="480655" cy="480655"/>
          </a:xfrm>
          <a:prstGeom prst="roundRect">
            <a:avLst>
              <a:gd name="adj" fmla="val 20003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908447" y="2496145"/>
            <a:ext cx="159068" cy="2913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4"/>
              </a:lnSpc>
              <a:buNone/>
            </a:pPr>
            <a:r>
              <a:rPr lang="en-US" sz="229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294" dirty="0"/>
          </a:p>
        </p:txBody>
      </p:sp>
      <p:sp>
        <p:nvSpPr>
          <p:cNvPr id="9" name="Text 4"/>
          <p:cNvSpPr/>
          <p:nvPr/>
        </p:nvSpPr>
        <p:spPr>
          <a:xfrm>
            <a:off x="1441966" y="2401491"/>
            <a:ext cx="3016687" cy="303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90"/>
              </a:lnSpc>
              <a:buNone/>
            </a:pPr>
            <a:r>
              <a:rPr lang="en-US" sz="1912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Improved Product Availability</a:t>
            </a:r>
            <a:endParaRPr lang="en-US" sz="1912" dirty="0"/>
          </a:p>
        </p:txBody>
      </p:sp>
      <p:sp>
        <p:nvSpPr>
          <p:cNvPr id="10" name="Text 5"/>
          <p:cNvSpPr/>
          <p:nvPr/>
        </p:nvSpPr>
        <p:spPr>
          <a:xfrm>
            <a:off x="1441966" y="2832973"/>
            <a:ext cx="6954322" cy="6834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92"/>
              </a:lnSpc>
              <a:buNone/>
            </a:pPr>
            <a:r>
              <a:rPr lang="en-US" sz="1682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Ensure a robust inventory management system to maintain optimal product availability, addressing a key driver of order cancellations.</a:t>
            </a:r>
            <a:endParaRPr lang="en-US" sz="1682" dirty="0"/>
          </a:p>
        </p:txBody>
      </p:sp>
      <p:sp>
        <p:nvSpPr>
          <p:cNvPr id="11" name="Shape 6"/>
          <p:cNvSpPr/>
          <p:nvPr/>
        </p:nvSpPr>
        <p:spPr>
          <a:xfrm>
            <a:off x="747712" y="3970258"/>
            <a:ext cx="480655" cy="480655"/>
          </a:xfrm>
          <a:prstGeom prst="roundRect">
            <a:avLst>
              <a:gd name="adj" fmla="val 20003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908447" y="4064913"/>
            <a:ext cx="159068" cy="2913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4"/>
              </a:lnSpc>
              <a:buNone/>
            </a:pPr>
            <a:r>
              <a:rPr lang="en-US" sz="229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294" dirty="0"/>
          </a:p>
        </p:txBody>
      </p:sp>
      <p:sp>
        <p:nvSpPr>
          <p:cNvPr id="13" name="Text 8"/>
          <p:cNvSpPr/>
          <p:nvPr/>
        </p:nvSpPr>
        <p:spPr>
          <a:xfrm>
            <a:off x="1441966" y="3970258"/>
            <a:ext cx="2747724" cy="303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90"/>
              </a:lnSpc>
              <a:buNone/>
            </a:pPr>
            <a:r>
              <a:rPr lang="en-US" sz="1912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Reliable Delivery Timelines</a:t>
            </a:r>
            <a:endParaRPr lang="en-US" sz="1912" dirty="0"/>
          </a:p>
        </p:txBody>
      </p:sp>
      <p:sp>
        <p:nvSpPr>
          <p:cNvPr id="14" name="Text 9"/>
          <p:cNvSpPr/>
          <p:nvPr/>
        </p:nvSpPr>
        <p:spPr>
          <a:xfrm>
            <a:off x="1441966" y="4401741"/>
            <a:ext cx="6954322" cy="6834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92"/>
              </a:lnSpc>
              <a:buNone/>
            </a:pPr>
            <a:r>
              <a:rPr lang="en-US" sz="1682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Optimize the logistics and transportation network to provide accurate and reliable delivery timelines, setting appropriate customer expectations.</a:t>
            </a:r>
            <a:endParaRPr lang="en-US" sz="1682" dirty="0"/>
          </a:p>
        </p:txBody>
      </p:sp>
      <p:sp>
        <p:nvSpPr>
          <p:cNvPr id="15" name="Shape 10"/>
          <p:cNvSpPr/>
          <p:nvPr/>
        </p:nvSpPr>
        <p:spPr>
          <a:xfrm>
            <a:off x="747712" y="5539026"/>
            <a:ext cx="480655" cy="480655"/>
          </a:xfrm>
          <a:prstGeom prst="roundRect">
            <a:avLst>
              <a:gd name="adj" fmla="val 20003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908447" y="5633680"/>
            <a:ext cx="159068" cy="2913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4"/>
              </a:lnSpc>
              <a:buNone/>
            </a:pPr>
            <a:r>
              <a:rPr lang="en-US" sz="229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294" dirty="0"/>
          </a:p>
        </p:txBody>
      </p:sp>
      <p:sp>
        <p:nvSpPr>
          <p:cNvPr id="17" name="Text 12"/>
          <p:cNvSpPr/>
          <p:nvPr/>
        </p:nvSpPr>
        <p:spPr>
          <a:xfrm>
            <a:off x="1441966" y="5539026"/>
            <a:ext cx="3238619" cy="303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90"/>
              </a:lnSpc>
              <a:buNone/>
            </a:pPr>
            <a:r>
              <a:rPr lang="en-US" sz="1912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Personalized Recommendations</a:t>
            </a:r>
            <a:endParaRPr lang="en-US" sz="1912" dirty="0"/>
          </a:p>
        </p:txBody>
      </p:sp>
      <p:sp>
        <p:nvSpPr>
          <p:cNvPr id="18" name="Text 13"/>
          <p:cNvSpPr/>
          <p:nvPr/>
        </p:nvSpPr>
        <p:spPr>
          <a:xfrm>
            <a:off x="1441966" y="5970508"/>
            <a:ext cx="6954322" cy="10251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92"/>
              </a:lnSpc>
              <a:buNone/>
            </a:pPr>
            <a:r>
              <a:rPr lang="en-US" sz="1682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Leverage customer data and analytics to offer personalized product recommendations, enhancing the overall shopping experience and reducing the likelihood of cancellations.</a:t>
            </a:r>
            <a:endParaRPr lang="en-US" sz="1682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6771" y="2504599"/>
            <a:ext cx="4960739" cy="322040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35925" y="664369"/>
            <a:ext cx="7672149" cy="11946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704"/>
              </a:lnSpc>
              <a:buNone/>
            </a:pPr>
            <a:r>
              <a:rPr lang="en-US" sz="3763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Monitoring and Continuous Improvement</a:t>
            </a:r>
            <a:endParaRPr lang="en-US" sz="3763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925" y="2174438"/>
            <a:ext cx="1051322" cy="1682234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2102644" y="2384703"/>
            <a:ext cx="2389465" cy="2986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52"/>
              </a:lnSpc>
              <a:buNone/>
            </a:pPr>
            <a:r>
              <a:rPr lang="en-US" sz="1882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Data-Driven Insights</a:t>
            </a:r>
            <a:endParaRPr lang="en-US" sz="1882" dirty="0"/>
          </a:p>
        </p:txBody>
      </p:sp>
      <p:sp>
        <p:nvSpPr>
          <p:cNvPr id="9" name="Text 3"/>
          <p:cNvSpPr/>
          <p:nvPr/>
        </p:nvSpPr>
        <p:spPr>
          <a:xfrm>
            <a:off x="2102644" y="2809399"/>
            <a:ext cx="6305431" cy="6727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49"/>
              </a:lnSpc>
              <a:buNone/>
            </a:pPr>
            <a:r>
              <a:rPr lang="en-US" sz="1656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Continuously monitor and analyze order cancellation data to identify emerging trends and refine the strategies implemented.</a:t>
            </a:r>
            <a:endParaRPr lang="en-US" sz="1656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925" y="3856672"/>
            <a:ext cx="1051322" cy="1854279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102644" y="4066937"/>
            <a:ext cx="2389465" cy="2986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52"/>
              </a:lnSpc>
              <a:buNone/>
            </a:pPr>
            <a:r>
              <a:rPr lang="en-US" sz="1882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Iterative Optimization</a:t>
            </a:r>
            <a:endParaRPr lang="en-US" sz="1882" dirty="0"/>
          </a:p>
        </p:txBody>
      </p:sp>
      <p:sp>
        <p:nvSpPr>
          <p:cNvPr id="12" name="Text 5"/>
          <p:cNvSpPr/>
          <p:nvPr/>
        </p:nvSpPr>
        <p:spPr>
          <a:xfrm>
            <a:off x="2102644" y="4491633"/>
            <a:ext cx="6305431" cy="10090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49"/>
              </a:lnSpc>
              <a:buNone/>
            </a:pPr>
            <a:r>
              <a:rPr lang="en-US" sz="1656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Regularly review and optimize the solutions based on customer feedback and performance metrics, ensuring ongoing improvements in reducing order cancellations.</a:t>
            </a:r>
            <a:endParaRPr lang="en-US" sz="1656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925" y="5710952"/>
            <a:ext cx="1051322" cy="1854279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2102644" y="5921216"/>
            <a:ext cx="3113365" cy="2986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52"/>
              </a:lnSpc>
              <a:buNone/>
            </a:pPr>
            <a:r>
              <a:rPr lang="en-US" sz="1882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Cross-Functional Collaboration</a:t>
            </a:r>
            <a:endParaRPr lang="en-US" sz="1882" dirty="0"/>
          </a:p>
        </p:txBody>
      </p:sp>
      <p:sp>
        <p:nvSpPr>
          <p:cNvPr id="15" name="Text 7"/>
          <p:cNvSpPr/>
          <p:nvPr/>
        </p:nvSpPr>
        <p:spPr>
          <a:xfrm>
            <a:off x="2102644" y="6345912"/>
            <a:ext cx="6305431" cy="10090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49"/>
              </a:lnSpc>
              <a:buNone/>
            </a:pPr>
            <a:r>
              <a:rPr lang="en-US" sz="1656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Foster collaboration across different teams, such as marketing, operations, and customer service, to align on a holistic approach to address order cancellations.</a:t>
            </a:r>
            <a:endParaRPr lang="en-US" sz="1656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10" y="2252305"/>
            <a:ext cx="4869061" cy="372487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0437" y="1335643"/>
            <a:ext cx="5611058" cy="701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23"/>
              </a:lnSpc>
              <a:buNone/>
            </a:pPr>
            <a:r>
              <a:rPr lang="en-US" sz="4418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Conclusion</a:t>
            </a:r>
            <a:endParaRPr lang="en-US" sz="4418" dirty="0"/>
          </a:p>
        </p:txBody>
      </p:sp>
      <p:sp>
        <p:nvSpPr>
          <p:cNvPr id="7" name="Shape 2"/>
          <p:cNvSpPr/>
          <p:nvPr/>
        </p:nvSpPr>
        <p:spPr>
          <a:xfrm>
            <a:off x="6350437" y="2407325"/>
            <a:ext cx="7415927" cy="2628662"/>
          </a:xfrm>
          <a:prstGeom prst="roundRect">
            <a:avLst>
              <a:gd name="adj" fmla="val 4226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3"/>
          <p:cNvSpPr/>
          <p:nvPr/>
        </p:nvSpPr>
        <p:spPr>
          <a:xfrm>
            <a:off x="6365677" y="2422565"/>
            <a:ext cx="7384613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6613327" y="2578298"/>
            <a:ext cx="196381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Targeted Interventions</a:t>
            </a:r>
            <a:endParaRPr lang="en-US" sz="1944" dirty="0"/>
          </a:p>
        </p:txBody>
      </p:sp>
      <p:sp>
        <p:nvSpPr>
          <p:cNvPr id="10" name="Text 5"/>
          <p:cNvSpPr/>
          <p:nvPr/>
        </p:nvSpPr>
        <p:spPr>
          <a:xfrm>
            <a:off x="9078397" y="2578298"/>
            <a:ext cx="196000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Personalized Outreach</a:t>
            </a:r>
            <a:endParaRPr lang="en-US" sz="1944" dirty="0"/>
          </a:p>
        </p:txBody>
      </p:sp>
      <p:sp>
        <p:nvSpPr>
          <p:cNvPr id="11" name="Text 6"/>
          <p:cNvSpPr/>
          <p:nvPr/>
        </p:nvSpPr>
        <p:spPr>
          <a:xfrm>
            <a:off x="11539657" y="2578298"/>
            <a:ext cx="196381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Streamlined Processes</a:t>
            </a:r>
            <a:endParaRPr lang="en-US" sz="1944" dirty="0"/>
          </a:p>
        </p:txBody>
      </p:sp>
      <p:sp>
        <p:nvSpPr>
          <p:cNvPr id="12" name="Shape 7"/>
          <p:cNvSpPr/>
          <p:nvPr/>
        </p:nvSpPr>
        <p:spPr>
          <a:xfrm>
            <a:off x="6365677" y="3524131"/>
            <a:ext cx="7384613" cy="14966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8"/>
          <p:cNvSpPr/>
          <p:nvPr/>
        </p:nvSpPr>
        <p:spPr>
          <a:xfrm>
            <a:off x="6613327" y="3679865"/>
            <a:ext cx="196381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Discount Coupons</a:t>
            </a:r>
            <a:endParaRPr lang="en-US" sz="1944" dirty="0"/>
          </a:p>
        </p:txBody>
      </p:sp>
      <p:sp>
        <p:nvSpPr>
          <p:cNvPr id="14" name="Text 9"/>
          <p:cNvSpPr/>
          <p:nvPr/>
        </p:nvSpPr>
        <p:spPr>
          <a:xfrm>
            <a:off x="9078397" y="3679865"/>
            <a:ext cx="196000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Additional Offers</a:t>
            </a:r>
            <a:endParaRPr lang="en-US" sz="1944" dirty="0"/>
          </a:p>
        </p:txBody>
      </p:sp>
      <p:sp>
        <p:nvSpPr>
          <p:cNvPr id="15" name="Text 10"/>
          <p:cNvSpPr/>
          <p:nvPr/>
        </p:nvSpPr>
        <p:spPr>
          <a:xfrm>
            <a:off x="11539657" y="3679865"/>
            <a:ext cx="196381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Improved Customer Experience</a:t>
            </a:r>
            <a:endParaRPr lang="en-US" sz="1944" dirty="0"/>
          </a:p>
        </p:txBody>
      </p:sp>
      <p:sp>
        <p:nvSpPr>
          <p:cNvPr id="16" name="Text 11"/>
          <p:cNvSpPr/>
          <p:nvPr/>
        </p:nvSpPr>
        <p:spPr>
          <a:xfrm>
            <a:off x="6350437" y="5313640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By implementing a comprehensive strategy that addresses the key drivers of order cancellations, the ecommerce website can enhance customer satisfaction, improve operational efficiency, and drive long-term business growth.</a:t>
            </a:r>
            <a:endParaRPr lang="en-US" sz="194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559</Words>
  <Application>Microsoft Office PowerPoint</Application>
  <PresentationFormat>Custom</PresentationFormat>
  <Paragraphs>65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adonis-web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Parth Sharma</cp:lastModifiedBy>
  <cp:revision>3</cp:revision>
  <dcterms:created xsi:type="dcterms:W3CDTF">2024-07-02T15:50:12Z</dcterms:created>
  <dcterms:modified xsi:type="dcterms:W3CDTF">2024-07-02T15:53:15Z</dcterms:modified>
</cp:coreProperties>
</file>